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3" r:id="rId5"/>
    <p:sldId id="260" r:id="rId6"/>
    <p:sldId id="274" r:id="rId7"/>
    <p:sldId id="261" r:id="rId8"/>
    <p:sldId id="275" r:id="rId9"/>
    <p:sldId id="262" r:id="rId10"/>
    <p:sldId id="279" r:id="rId11"/>
    <p:sldId id="263" r:id="rId12"/>
    <p:sldId id="265" r:id="rId13"/>
    <p:sldId id="276" r:id="rId14"/>
    <p:sldId id="266" r:id="rId15"/>
    <p:sldId id="267" r:id="rId16"/>
    <p:sldId id="277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7" r:id="rId25"/>
    <p:sldId id="278" r:id="rId26"/>
    <p:sldId id="280" r:id="rId2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C503-BB76-483F-82C9-5A4CC4B9BF1A}" type="datetimeFigureOut">
              <a:rPr lang="el-GR"/>
              <a:pPr>
                <a:defRPr/>
              </a:pPr>
              <a:t>5/3/2012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351F7-9E5F-41B4-9CA5-98C4590176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2DF80-9570-4B44-B7A4-E76C04745BB4}" type="datetimeFigureOut">
              <a:rPr lang="el-GR"/>
              <a:pPr>
                <a:defRPr/>
              </a:pPr>
              <a:t>5/3/2012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7118F-FD85-4348-8936-5DEB44D244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55F0-5536-4D99-9D47-1BD0AE9EA36E}" type="datetimeFigureOut">
              <a:rPr lang="el-GR"/>
              <a:pPr>
                <a:defRPr/>
              </a:pPr>
              <a:t>5/3/2012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CB3F-6A06-4AF9-806D-52E4FB1CA7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8430-C4DF-463F-848C-94E9F41310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02BE-5262-4139-BC37-0794405292D6}" type="datetimeFigureOut">
              <a:rPr lang="el-GR"/>
              <a:pPr>
                <a:defRPr/>
              </a:pPr>
              <a:t>5/3/2012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73E6E-4E95-42D1-A00F-C06DC978AE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16F70-DBFD-4C6B-9761-8E2DA0A0CC3D}" type="datetimeFigureOut">
              <a:rPr lang="el-GR"/>
              <a:pPr>
                <a:defRPr/>
              </a:pPr>
              <a:t>5/3/2012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3772D-908D-4A4F-87B2-EB9260B911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CA321-8B40-47E1-AB33-D007598E7221}" type="datetimeFigureOut">
              <a:rPr lang="el-GR"/>
              <a:pPr>
                <a:defRPr/>
              </a:pPr>
              <a:t>5/3/2012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9D4D4-9017-46D7-A7A7-246761235C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54438-EA41-4F34-B65F-428EAE948944}" type="datetimeFigureOut">
              <a:rPr lang="el-GR"/>
              <a:pPr>
                <a:defRPr/>
              </a:pPr>
              <a:t>5/3/2012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FE6D-37F8-4524-B302-BCAC749D69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3DFA0-AAD2-4B15-BB54-44BC47367293}" type="datetimeFigureOut">
              <a:rPr lang="el-GR"/>
              <a:pPr>
                <a:defRPr/>
              </a:pPr>
              <a:t>5/3/2012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A572D-623B-493D-9CAE-938A58A852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81479-0762-4FAC-B186-B65419CE3223}" type="datetimeFigureOut">
              <a:rPr lang="el-GR"/>
              <a:pPr>
                <a:defRPr/>
              </a:pPr>
              <a:t>5/3/2012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6D934-87CB-4A1E-A500-9D923FAF22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52E1-B396-41E9-AB6E-353509130327}" type="datetimeFigureOut">
              <a:rPr lang="el-GR"/>
              <a:pPr>
                <a:defRPr/>
              </a:pPr>
              <a:t>5/3/2012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2E99-6CC3-44F3-B329-D964D6757A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7CDAE-6BDB-4C02-AEFD-78D0636F9B81}" type="datetimeFigureOut">
              <a:rPr lang="el-GR"/>
              <a:pPr>
                <a:defRPr/>
              </a:pPr>
              <a:t>5/3/2012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CEB0-54BE-4548-BBFB-7087CCCEFC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77AFF4-699B-4904-A3D9-50130990CDE3}" type="datetimeFigureOut">
              <a:rPr lang="el-GR"/>
              <a:pPr>
                <a:defRPr/>
              </a:pPr>
              <a:t>5/3/2012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46B3A2-15D1-4E25-89DF-6A4A1D42E3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10" Type="http://schemas.openxmlformats.org/officeDocument/2006/relationships/image" Target="../media/image49.gif"/><Relationship Id="rId4" Type="http://schemas.openxmlformats.org/officeDocument/2006/relationships/image" Target="../media/image44.jpeg"/><Relationship Id="rId9" Type="http://schemas.openxmlformats.org/officeDocument/2006/relationships/image" Target="../media/image4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gif"/><Relationship Id="rId4" Type="http://schemas.openxmlformats.org/officeDocument/2006/relationships/image" Target="../media/image6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gif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gif"/><Relationship Id="rId3" Type="http://schemas.openxmlformats.org/officeDocument/2006/relationships/image" Target="../media/image84.jpeg"/><Relationship Id="rId7" Type="http://schemas.openxmlformats.org/officeDocument/2006/relationships/image" Target="../media/image7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j0298897"/>
          <p:cNvPicPr>
            <a:picLocks noChangeAspect="1" noChangeArrowheads="1"/>
          </p:cNvPicPr>
          <p:nvPr/>
        </p:nvPicPr>
        <p:blipFill>
          <a:blip r:embed="rId3">
            <a:lum bright="2000"/>
          </a:blip>
          <a:srcRect/>
          <a:stretch>
            <a:fillRect/>
          </a:stretch>
        </p:blipFill>
        <p:spPr bwMode="auto">
          <a:xfrm>
            <a:off x="0" y="285750"/>
            <a:ext cx="8497888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714375"/>
            <a:ext cx="7772400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8000" b="1" dirty="0" smtClean="0">
                <a:solidFill>
                  <a:srgbClr val="009900"/>
                </a:solidFill>
              </a:rPr>
              <a:t>ΤΑ ΦΥΤΑ</a:t>
            </a:r>
            <a:endParaRPr lang="el-GR" sz="8000" b="1" dirty="0">
              <a:solidFill>
                <a:srgbClr val="0099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96975"/>
            <a:ext cx="8713788" cy="5472113"/>
          </a:xfrm>
        </p:spPr>
        <p:txBody>
          <a:bodyPr/>
          <a:lstStyle/>
          <a:p>
            <a:pPr algn="l" eaLnBrk="1" hangingPunct="1"/>
            <a:endParaRPr lang="el-GR" sz="3600" b="1" smtClean="0">
              <a:solidFill>
                <a:srgbClr val="00B050"/>
              </a:solidFill>
            </a:endParaRPr>
          </a:p>
        </p:txBody>
      </p:sp>
      <p:pic>
        <p:nvPicPr>
          <p:cNvPr id="14341" name="Picture 18" descr="C:\Documents and Settings\ΑΧΙΛΛΕΑΣ\Τα έγγραφά μου\Οι εικόνες μου\chflow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643313"/>
            <a:ext cx="22621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9" descr="C:\Documents and Settings\ΑΧΙΛΛΕΑΣ\Τα έγγραφά μου\Οι εικόνες μου\henridollmec6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928688"/>
            <a:ext cx="1143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1" descr="C:\Documents and Settings\ΑΧΙΛΛΕΑΣ\Τα έγγραφά μου\Οι εικόνες μου\4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63" y="357188"/>
            <a:ext cx="16859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C:\Documents and Settings\ΑΧΙΛΛΕΑΣ\Τα έγγραφά μου\Οι εικόνες μου\nature6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" y="3714750"/>
            <a:ext cx="1028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785813" y="2071688"/>
            <a:ext cx="7000875" cy="3357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2786063" y="2932113"/>
            <a:ext cx="42862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2800">
                <a:latin typeface="Verdana" pitchFamily="34" charset="0"/>
                <a:cs typeface="Times New Roman" pitchFamily="18" charset="0"/>
              </a:rPr>
              <a:t>Τα φυτά, για να αναπτυχθούν, έχουν ανάγκη από </a:t>
            </a:r>
            <a:endParaRPr lang="el-GR" sz="1100"/>
          </a:p>
          <a:p>
            <a:pPr eaLnBrk="0" hangingPunct="0"/>
            <a:r>
              <a:rPr lang="el-GR" sz="2800" b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αέρα, ήλιο, χώμα</a:t>
            </a:r>
            <a:r>
              <a:rPr lang="el-GR" sz="2700" b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l-GR" sz="2700">
                <a:latin typeface="Verdana" pitchFamily="34" charset="0"/>
                <a:cs typeface="Times New Roman" pitchFamily="18" charset="0"/>
              </a:rPr>
              <a:t>και</a:t>
            </a:r>
            <a:r>
              <a:rPr lang="el-GR" sz="2700" b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l-GR" sz="2800" b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νερό</a:t>
            </a:r>
            <a:r>
              <a:rPr lang="el-GR" sz="2700" b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.</a:t>
            </a:r>
            <a:endParaRPr lang="el-GR"/>
          </a:p>
        </p:txBody>
      </p:sp>
      <p:pic>
        <p:nvPicPr>
          <p:cNvPr id="23556" name="Picture 4" descr="C:\Documents and Settings\ΑΧΙΛΛΕΑΣ\Τα έγγραφά μου\Οι εικόνες μου\desplash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571500"/>
            <a:ext cx="12858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Documents and Settings\ΑΧΙΛΛΕΑΣ\Τα έγγραφά μου\Οι εικόνες μου\ΓΔΣΣςΤ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8"/>
            <a:ext cx="164306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C:\Documents and Settings\ΑΧΙΛΛΕΑΣ\Τα έγγραφά μου\Οι εικόνες μου\thwea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285750"/>
            <a:ext cx="1643062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C:\Documents and Settings\ΑΧΙΛΛΕΑΣ\Τα έγγραφά μου\Οι εικόνες μου\48283-10883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428625"/>
            <a:ext cx="19256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FFC000"/>
                </a:solidFill>
              </a:rPr>
              <a:t>ΠΑΡΑΓΩΓΗ ΤΡΟΦΗΣ -  ΦΩΤΟΣΥΝΘΕΣΗ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8" name="AutoShape 28"/>
          <p:cNvSpPr>
            <a:spLocks noChangeArrowheads="1"/>
          </p:cNvSpPr>
          <p:nvPr/>
        </p:nvSpPr>
        <p:spPr bwMode="auto">
          <a:xfrm>
            <a:off x="6143625" y="4214813"/>
            <a:ext cx="2667000" cy="2057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Arial Black" pitchFamily="34" charset="0"/>
              </a:rPr>
              <a:t>Οι ξυλώδεις </a:t>
            </a:r>
            <a:endParaRPr lang="en-US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Arial Black" pitchFamily="34" charset="0"/>
              </a:rPr>
              <a:t>σωλήνες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Arial Black" pitchFamily="34" charset="0"/>
              </a:rPr>
              <a:t>μεταφέρουν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Arial Black" pitchFamily="34" charset="0"/>
              </a:rPr>
              <a:t>το</a:t>
            </a:r>
            <a:r>
              <a:rPr lang="el-GR" b="1" dirty="0">
                <a:latin typeface="Arial Black" pitchFamily="34" charset="0"/>
              </a:rPr>
              <a:t> </a:t>
            </a:r>
            <a:r>
              <a:rPr lang="el-G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νερό </a:t>
            </a:r>
            <a:r>
              <a:rPr lang="el-GR" dirty="0">
                <a:latin typeface="Arial Black" pitchFamily="34" charset="0"/>
              </a:rPr>
              <a:t>στα </a:t>
            </a:r>
            <a:endParaRPr lang="en-US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Arial Black" pitchFamily="34" charset="0"/>
              </a:rPr>
              <a:t>φύλλα</a:t>
            </a:r>
          </a:p>
        </p:txBody>
      </p:sp>
      <p:pic>
        <p:nvPicPr>
          <p:cNvPr id="19469" name="Picture 3" descr="C:\Documents and Settings\ΑΧΙΛΛΕΑΣ\Τα έγγραφά μου\Οι εικόνες μου\sunny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928688"/>
            <a:ext cx="2857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Στρογγυλεμένο ορθογώνιο"/>
          <p:cNvSpPr/>
          <p:nvPr/>
        </p:nvSpPr>
        <p:spPr>
          <a:xfrm>
            <a:off x="428625" y="4857750"/>
            <a:ext cx="278606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Arial Black" pitchFamily="34" charset="0"/>
              </a:rPr>
              <a:t>Οι ρίζες παίρνουν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Arial Black" pitchFamily="34" charset="0"/>
              </a:rPr>
              <a:t>το </a:t>
            </a:r>
            <a:r>
              <a:rPr lang="el-GR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νερό</a:t>
            </a:r>
            <a:r>
              <a:rPr lang="el-GR" dirty="0">
                <a:latin typeface="Arial Black" pitchFamily="34" charset="0"/>
              </a:rPr>
              <a:t> και τα </a:t>
            </a:r>
            <a:r>
              <a:rPr lang="el-GR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άλατα</a:t>
            </a:r>
          </a:p>
        </p:txBody>
      </p:sp>
      <p:pic>
        <p:nvPicPr>
          <p:cNvPr id="19471" name="Picture 6" descr="C:\Documents and Settings\ΑΧΙΛΛΕΑΣ\Τα έγγραφά μου\Οι εικόνες μου\Blume02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20716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7" descr="C:\Documents and Settings\ΑΧΙΛΛΕΑΣ\Τα έγγραφά μου\Οι εικόνες μου\ΨΣΨ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2071688"/>
            <a:ext cx="15113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- Διάγραμμα ροής: Αρχή/τέλος εργασίας"/>
          <p:cNvSpPr/>
          <p:nvPr/>
        </p:nvSpPr>
        <p:spPr>
          <a:xfrm>
            <a:off x="285750" y="1357313"/>
            <a:ext cx="1571625" cy="5000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ΗΛΙΟΣ,ΑΕΡΑΣ</a:t>
            </a:r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flipV="1">
            <a:off x="3286125" y="5214938"/>
            <a:ext cx="1500188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3500438" y="1143000"/>
          <a:ext cx="3268662" cy="4857750"/>
        </p:xfrm>
        <a:graphic>
          <a:graphicData uri="http://schemas.openxmlformats.org/presentationml/2006/ole">
            <p:oleObj spid="_x0000_s19465" name="CorelDRAW" r:id="rId8" imgW="3728160" imgH="6080040" progId="">
              <p:embed/>
            </p:oleObj>
          </a:graphicData>
        </a:graphic>
      </p:graphicFrame>
      <p:grpSp>
        <p:nvGrpSpPr>
          <p:cNvPr id="23" name="Group 61"/>
          <p:cNvGrpSpPr>
            <a:grpSpLocks/>
          </p:cNvGrpSpPr>
          <p:nvPr/>
        </p:nvGrpSpPr>
        <p:grpSpPr bwMode="auto">
          <a:xfrm>
            <a:off x="4286250" y="2643188"/>
            <a:ext cx="1981200" cy="1138237"/>
            <a:chOff x="2880" y="1440"/>
            <a:chExt cx="1248" cy="717"/>
          </a:xfrm>
        </p:grpSpPr>
        <p:pic>
          <p:nvPicPr>
            <p:cNvPr id="19477" name="Picture 58" descr="arrowright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08" y="1440"/>
              <a:ext cx="720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59" descr="arrowleft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80" y="1440"/>
              <a:ext cx="728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15 - Δεξιό βέλος"/>
          <p:cNvSpPr/>
          <p:nvPr/>
        </p:nvSpPr>
        <p:spPr>
          <a:xfrm>
            <a:off x="6215063" y="1928813"/>
            <a:ext cx="157162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ΟΞΥΓΟΝΟ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rgbClr val="FFC000"/>
                </a:solidFill>
              </a:rPr>
              <a:t>ΦΥΛΛΑ</a:t>
            </a:r>
          </a:p>
        </p:txBody>
      </p:sp>
      <p:pic>
        <p:nvPicPr>
          <p:cNvPr id="26627" name="Picture 2" descr="C:\Documents and Settings\ΑΧΙΛΛΕΑΣ\Τα έγγραφά μου\Οι εικόνες μου\Blume02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88" y="2286000"/>
            <a:ext cx="7364412" cy="3133725"/>
          </a:xfrm>
        </p:spPr>
      </p:pic>
      <p:sp>
        <p:nvSpPr>
          <p:cNvPr id="6" name="5 - Στρογγυλεμένο ορθογώνιο"/>
          <p:cNvSpPr/>
          <p:nvPr/>
        </p:nvSpPr>
        <p:spPr>
          <a:xfrm>
            <a:off x="4214813" y="4714875"/>
            <a:ext cx="2786062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ΧΛΩΡΟΦΥΛΛΗ</a:t>
            </a:r>
          </a:p>
        </p:txBody>
      </p:sp>
      <p:sp>
        <p:nvSpPr>
          <p:cNvPr id="7" name="6 - Διάγραμμα ροής: Αρχή/τέλος εργασίας"/>
          <p:cNvSpPr/>
          <p:nvPr/>
        </p:nvSpPr>
        <p:spPr>
          <a:xfrm>
            <a:off x="1785938" y="1357313"/>
            <a:ext cx="5572125" cy="42862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ΤΑ ΦΥΛΛΑ ΕΧΟΥΝ ΜΙΑ ΟΥΣΙΑ   ΤΗΝ ΧΛΩΡΟΦΥΛΛΗ</a:t>
            </a:r>
          </a:p>
        </p:txBody>
      </p:sp>
      <p:sp>
        <p:nvSpPr>
          <p:cNvPr id="12" name="11 - Διάγραμμα ροής: Αρχή/τέλος εργασίας"/>
          <p:cNvSpPr/>
          <p:nvPr/>
        </p:nvSpPr>
        <p:spPr>
          <a:xfrm>
            <a:off x="1643063" y="5857875"/>
            <a:ext cx="6500812" cy="571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Η ΤΡΟΦΗ ΓΙΝΕΤΑΙ  ΣΤΑ ΦΥΛΛΑ ΤΟΥ ΦΥΤΟΥ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ΑΧΙΛΛΕΑΣ\Τα έγγραφά μου\Οι εικόνες μου\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0"/>
            <a:ext cx="1428750" cy="1428750"/>
          </a:xfrm>
        </p:spPr>
      </p:pic>
      <p:sp>
        <p:nvSpPr>
          <p:cNvPr id="10" name="9 - Έλλειψη"/>
          <p:cNvSpPr/>
          <p:nvPr/>
        </p:nvSpPr>
        <p:spPr>
          <a:xfrm>
            <a:off x="714375" y="714375"/>
            <a:ext cx="8001000" cy="5286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2 - Θέση περιεχομένου"/>
          <p:cNvSpPr txBox="1">
            <a:spLocks/>
          </p:cNvSpPr>
          <p:nvPr/>
        </p:nvSpPr>
        <p:spPr>
          <a:xfrm>
            <a:off x="3286125" y="1357313"/>
            <a:ext cx="3571875" cy="407193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3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Στα </a:t>
            </a:r>
            <a:r>
              <a:rPr lang="el-GR" sz="3000" b="1" i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φύλλα</a:t>
            </a:r>
            <a:r>
              <a:rPr lang="el-GR" sz="3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το φυτό «μαγειρεύει» την τροφή που χρειάζεται. Χρησιμοποιεί το φως του ήλιου, τον αέρα και το νερό. Η έτοιμη τροφή μεταφέρεται από το βλαστό σε όλα τα μέρη του φυτού.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3200" dirty="0">
              <a:latin typeface="+mn-lt"/>
            </a:endParaRPr>
          </a:p>
        </p:txBody>
      </p:sp>
      <p:pic>
        <p:nvPicPr>
          <p:cNvPr id="27653" name="Picture 10" descr="C:\Documents and Settings\ΑΧΙΛΛΕΑΣ\Τα έγγραφά μου\Οι εικόνες μου\line3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5929313"/>
            <a:ext cx="7215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ΤΑ  ΜΕΡΗ ΤΟΥ ΦΥΤΟΥ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8675" name="Picture 2" descr="C:\Documents and Settings\ΑΧΙΛΛΕΑΣ\Τα έγγραφά μου\Οι εικόνες μου\TYUU0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0313" y="2143125"/>
            <a:ext cx="3376612" cy="3357563"/>
          </a:xfrm>
        </p:spPr>
      </p:pic>
      <p:sp>
        <p:nvSpPr>
          <p:cNvPr id="8" name="7 - Αριστερό βέλος"/>
          <p:cNvSpPr/>
          <p:nvPr/>
        </p:nvSpPr>
        <p:spPr>
          <a:xfrm>
            <a:off x="5357813" y="2928938"/>
            <a:ext cx="1500187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ΦΥΛΛΑ</a:t>
            </a:r>
          </a:p>
        </p:txBody>
      </p:sp>
      <p:sp>
        <p:nvSpPr>
          <p:cNvPr id="9" name="8 - Αριστερό βέλος"/>
          <p:cNvSpPr/>
          <p:nvPr/>
        </p:nvSpPr>
        <p:spPr>
          <a:xfrm>
            <a:off x="4429125" y="4000500"/>
            <a:ext cx="200025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ΚΟΡΜΟΣ</a:t>
            </a:r>
          </a:p>
        </p:txBody>
      </p:sp>
      <p:sp>
        <p:nvSpPr>
          <p:cNvPr id="10" name="9 - Αριστερό βέλος"/>
          <p:cNvSpPr/>
          <p:nvPr/>
        </p:nvSpPr>
        <p:spPr>
          <a:xfrm>
            <a:off x="4714875" y="4572000"/>
            <a:ext cx="1500188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ΡΙΖΑ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ΑΧΙΛΛΕΑΣ\Τα έγγραφά μου\Οι εικόνες μου\sabo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625475"/>
            <a:ext cx="2571750" cy="5213350"/>
          </a:xfrm>
        </p:spPr>
      </p:pic>
      <p:sp>
        <p:nvSpPr>
          <p:cNvPr id="5" name="4 - Στρογγυλεμένο ορθογώνιο"/>
          <p:cNvSpPr/>
          <p:nvPr/>
        </p:nvSpPr>
        <p:spPr>
          <a:xfrm>
            <a:off x="4929188" y="1143000"/>
            <a:ext cx="3857625" cy="457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dirty="0"/>
              <a:t>ΤΟ ΦΥΤΟ ΣΙΓΑ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dirty="0"/>
              <a:t>ΣΙΓΑ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dirty="0"/>
              <a:t>ΜΕΓΑΛΩΝΕΙ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Τι μας προσφέρουν τα φυτά;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4978400" cy="40862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rgbClr val="00B0F0"/>
                </a:solidFill>
              </a:rPr>
              <a:t>Τροφή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rgbClr val="00B0F0"/>
                </a:solidFill>
              </a:rPr>
              <a:t>Οξυγόνο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rgbClr val="00B0F0"/>
                </a:solidFill>
              </a:rPr>
              <a:t>Καύσιμη ύλη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rgbClr val="00B0F0"/>
                </a:solidFill>
              </a:rPr>
              <a:t>Παραγωγή χαρτιού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rgbClr val="00B0F0"/>
                </a:solidFill>
              </a:rPr>
              <a:t>Κατασκευή επίπλων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rgbClr val="00B0F0"/>
                </a:solidFill>
              </a:rPr>
              <a:t>Συγκρατούν το νερό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rgbClr val="00B0F0"/>
                </a:solidFill>
              </a:rPr>
              <a:t>Συγκρατούν το </a:t>
            </a:r>
            <a:r>
              <a:rPr lang="el-GR" b="1" dirty="0" smtClean="0">
                <a:solidFill>
                  <a:srgbClr val="00B0F0"/>
                </a:solidFill>
              </a:rPr>
              <a:t>έδαφος</a:t>
            </a:r>
            <a:endParaRPr lang="en-US" b="1" dirty="0" smtClean="0">
              <a:solidFill>
                <a:srgbClr val="00B0F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rgbClr val="00B0F0"/>
                </a:solidFill>
              </a:rPr>
              <a:t>Καταφύγιο ζώων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rgbClr val="00B0F0"/>
                </a:solidFill>
              </a:rPr>
              <a:t>Ομορφιά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rgbClr val="00B0F0"/>
                </a:solidFill>
              </a:rPr>
              <a:t>Σκιά  και δροσιά</a:t>
            </a:r>
            <a:endParaRPr lang="en-US" b="1" dirty="0" smtClean="0">
              <a:solidFill>
                <a:srgbClr val="00B0F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628775"/>
            <a:ext cx="4032250" cy="273685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l-GR" b="1" smtClean="0">
                <a:solidFill>
                  <a:srgbClr val="00B0F0"/>
                </a:solidFill>
              </a:rPr>
              <a:t>Επίσης από πολλά φυτά παρασκευάζονται: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l-GR" b="1" smtClean="0">
                <a:solidFill>
                  <a:srgbClr val="00B0F0"/>
                </a:solidFill>
              </a:rPr>
              <a:t>Φάρμακα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l-GR" b="1" smtClean="0">
                <a:solidFill>
                  <a:srgbClr val="00B0F0"/>
                </a:solidFill>
              </a:rPr>
              <a:t>Αρώματα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l-GR" b="1" smtClean="0">
                <a:solidFill>
                  <a:srgbClr val="00B0F0"/>
                </a:solidFill>
              </a:rPr>
              <a:t>Ρούχα κλπ.</a:t>
            </a:r>
          </a:p>
          <a:p>
            <a:pPr marL="533400" indent="-533400" eaLnBrk="1" hangingPunct="1"/>
            <a:endParaRPr lang="el-GR" smtClean="0"/>
          </a:p>
        </p:txBody>
      </p:sp>
      <p:pic>
        <p:nvPicPr>
          <p:cNvPr id="30725" name="Picture 1" descr="C:\Documents and Settings\ΑΧΙΛΛΕΑΣ\Τα έγγραφά μου\Οι εικόνες μου\RoseSpinn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071938"/>
            <a:ext cx="6334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 descr="C:\Documents and Settings\ΑΧΙΛΛΕΑΣ\Τα έγγραφά μου\Οι εικόνες μου\waterlil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57188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FFC000"/>
                </a:solidFill>
              </a:rPr>
              <a:t>ΤΡΟΦΙΚΗ  ΑΛΥΣΙΔΑ</a:t>
            </a:r>
          </a:p>
        </p:txBody>
      </p:sp>
      <p:sp>
        <p:nvSpPr>
          <p:cNvPr id="7" name="6 - Έλλειψη"/>
          <p:cNvSpPr/>
          <p:nvPr/>
        </p:nvSpPr>
        <p:spPr>
          <a:xfrm>
            <a:off x="3286125" y="2214563"/>
            <a:ext cx="2571750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/>
              <a:t>Τα φυτοφάγα ζώα τρώνε φυτά</a:t>
            </a:r>
            <a:endParaRPr lang="el-GR" dirty="0"/>
          </a:p>
        </p:txBody>
      </p:sp>
      <p:sp>
        <p:nvSpPr>
          <p:cNvPr id="8" name="7 - Έλλειψη"/>
          <p:cNvSpPr/>
          <p:nvPr/>
        </p:nvSpPr>
        <p:spPr>
          <a:xfrm>
            <a:off x="5500688" y="2286000"/>
            <a:ext cx="2571750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/>
              <a:t>Τα σαρκοφάγα ζώα τρώνε τα φυτοφάγα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9" name="8 - Έλλειψη"/>
          <p:cNvSpPr/>
          <p:nvPr/>
        </p:nvSpPr>
        <p:spPr>
          <a:xfrm>
            <a:off x="1000125" y="2286000"/>
            <a:ext cx="2571750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Τα  φυτά παράγουν την τροφή</a:t>
            </a:r>
          </a:p>
        </p:txBody>
      </p:sp>
      <p:pic>
        <p:nvPicPr>
          <p:cNvPr id="31750" name="Picture 3" descr="C:\Documents and Settings\ΑΧΙΛΛΕΑΣ\Τα έγγραφά μου\Οι εικόνες μου\ZVA\wolf_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786313"/>
            <a:ext cx="1143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 descr="C:\Documents and Settings\ΑΧΙΛΛΕΑΣ\Τα έγγραφά μου\Οι εικόνες μου\ZVA\goat-0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5054600"/>
            <a:ext cx="157162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" descr="C:\Documents and Settings\ΑΧΙΛΛΕΑΣ\Τα έγγραφά μου\Οι εικόνες μου\faskomhl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5072063"/>
            <a:ext cx="1711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ΤΑ ΦΥΤΑ ΣΤΗ ΔΙΑΤΡΟΦΗ ΜΑΣ</a:t>
            </a:r>
          </a:p>
        </p:txBody>
      </p:sp>
      <p:sp>
        <p:nvSpPr>
          <p:cNvPr id="5" name="4 - Έλλειψη"/>
          <p:cNvSpPr/>
          <p:nvPr/>
        </p:nvSpPr>
        <p:spPr>
          <a:xfrm>
            <a:off x="714375" y="1785938"/>
            <a:ext cx="2428875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ΦΡΟΥΤΑ</a:t>
            </a:r>
          </a:p>
        </p:txBody>
      </p:sp>
      <p:sp>
        <p:nvSpPr>
          <p:cNvPr id="6" name="5 - Έλλειψη"/>
          <p:cNvSpPr/>
          <p:nvPr/>
        </p:nvSpPr>
        <p:spPr>
          <a:xfrm>
            <a:off x="3857625" y="1714500"/>
            <a:ext cx="2214563" cy="164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ΛΑΧΑΝΙΚΑ</a:t>
            </a:r>
          </a:p>
        </p:txBody>
      </p:sp>
      <p:sp>
        <p:nvSpPr>
          <p:cNvPr id="7" name="6 - Έλλειψη"/>
          <p:cNvSpPr/>
          <p:nvPr/>
        </p:nvSpPr>
        <p:spPr>
          <a:xfrm>
            <a:off x="6357938" y="1714500"/>
            <a:ext cx="2214562" cy="1857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ΔΗΜΗΤΡΙΑΚΑ</a:t>
            </a:r>
          </a:p>
        </p:txBody>
      </p:sp>
      <p:sp>
        <p:nvSpPr>
          <p:cNvPr id="8" name="7 - Έλλειψη"/>
          <p:cNvSpPr/>
          <p:nvPr/>
        </p:nvSpPr>
        <p:spPr>
          <a:xfrm>
            <a:off x="1285875" y="4000500"/>
            <a:ext cx="2286000" cy="1785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ΑΡΩΜΑΤΙΚΑ ΦΥΤΑ</a:t>
            </a:r>
          </a:p>
        </p:txBody>
      </p:sp>
      <p:sp>
        <p:nvSpPr>
          <p:cNvPr id="9" name="8 - Έλλειψη"/>
          <p:cNvSpPr/>
          <p:nvPr/>
        </p:nvSpPr>
        <p:spPr>
          <a:xfrm>
            <a:off x="4643438" y="4143375"/>
            <a:ext cx="2500312" cy="164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ΞΗΡΟΙ ΚΑΡΠΟΙ</a:t>
            </a:r>
          </a:p>
        </p:txBody>
      </p:sp>
      <p:pic>
        <p:nvPicPr>
          <p:cNvPr id="32776" name="Picture 2" descr="C:\Documents and Settings\ΑΧΙΛΛΕΑΣ\Τα έγγραφά μου\Οι εικόνες μου\Strawberry_laugh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000500"/>
            <a:ext cx="1123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3" descr="C:\Documents and Settings\ΑΧΙΛΛΕΑΣ\Τα έγγραφά μου\Οι εικόνες μου\Rasberr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857250"/>
            <a:ext cx="642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4" descr="C:\Documents and Settings\ΑΧΙΛΛΕΑΣ\Τα έγγραφά μου\Οι εικόνες μου\banane0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5643563"/>
            <a:ext cx="1076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ΦΡΟΥΤΑ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3795" name="Picture 2" descr="C:\Documents and Settings\ΑΧΙΛΛΕΑΣ\Τα έγγραφά μου\Οι εικόνες μου\frouta_20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143000"/>
            <a:ext cx="788987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:\Documents and Settings\ΑΧΙΛΛΕΑΣ\Τα έγγραφά μου\Οι εικόνες μου\Orange_ma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C:\Documents and Settings\ΑΧΙΛΛΕΑΣ\Τα έγγραφά μου\Οι εικόνες μου\pastequ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285750"/>
            <a:ext cx="952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C:\Documents and Settings\ΑΧΙΛΛΕΑΣ\Τα έγγραφά μου\Οι εικόνες μου\Pineapple_man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0"/>
            <a:ext cx="7524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863600"/>
          </a:xfrm>
        </p:spPr>
        <p:txBody>
          <a:bodyPr/>
          <a:lstStyle/>
          <a:p>
            <a:pPr eaLnBrk="1" hangingPunct="1"/>
            <a:r>
              <a:rPr lang="el-GR" sz="5400" b="1" smtClean="0">
                <a:solidFill>
                  <a:srgbClr val="009900"/>
                </a:solidFill>
              </a:rPr>
              <a:t>ΚΑΤΗΓΟΡΙΕΣ  ΦΥΤΩΝ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1214438"/>
            <a:ext cx="8713787" cy="547211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Arial"/>
                <a:ea typeface="Times New Roman"/>
                <a:cs typeface="Times New Roman"/>
              </a:rPr>
              <a:t>.</a:t>
            </a:r>
            <a:endParaRPr lang="el-GR" sz="2000" dirty="0">
              <a:ea typeface="Times New Roman"/>
              <a:cs typeface="Times New Roman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428625" y="1643063"/>
            <a:ext cx="20002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ΠΟΕΣ</a:t>
            </a: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3143250" y="1714500"/>
            <a:ext cx="1928813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ΘΑΜΝΟΙ</a:t>
            </a: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6000750" y="1643063"/>
            <a:ext cx="1928813" cy="121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ΔΕΝΤΡΑ</a:t>
            </a:r>
          </a:p>
        </p:txBody>
      </p:sp>
      <p:pic>
        <p:nvPicPr>
          <p:cNvPr id="15367" name="Picture 2" descr="C:\Documents and Settings\ΑΧΙΛΛΕΑΣ\Τα έγγραφά μου\Οι εικόνες μου\plantlif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000375"/>
            <a:ext cx="6858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ΑΧΙΛΛΕΑΣ\Τα έγγραφά μου\Οι εικόνες μου\butterflie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3429000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6" descr="http://www.heathersanimations.com/gardening/pick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3786188"/>
            <a:ext cx="29606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accent5"/>
                </a:solidFill>
              </a:rPr>
              <a:t>ΛΑΧΑΝΙΚΑ</a:t>
            </a:r>
            <a:endParaRPr lang="el-GR" b="1" dirty="0">
              <a:solidFill>
                <a:schemeClr val="accent5"/>
              </a:solidFill>
            </a:endParaRPr>
          </a:p>
        </p:txBody>
      </p:sp>
      <p:pic>
        <p:nvPicPr>
          <p:cNvPr id="34819" name="Picture 2" descr="C:\Documents and Settings\ΑΧΙΛΛΕΑΣ\Τα έγγραφά μου\Οι εικόνες μου\104-0472_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14438"/>
            <a:ext cx="7427913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C:\Documents and Settings\ΑΧΙΛΛΕΑΣ\Τα έγγραφά μου\Οι εικόνες μου\Carrot_jump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25" y="0"/>
            <a:ext cx="485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http://www.heathersanimations.com/food/gurk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14313"/>
            <a:ext cx="5810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chemeClr val="tx2"/>
                </a:solidFill>
              </a:rPr>
              <a:t>ΔΗΜΗΤΡΙΑΚΑ</a:t>
            </a:r>
          </a:p>
        </p:txBody>
      </p:sp>
      <p:pic>
        <p:nvPicPr>
          <p:cNvPr id="35843" name="Picture 2" descr="C:\Documents and Settings\ΑΧΙΛΛΕΑΣ\Τα έγγραφά μου\Οι εικόνες μου\gr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357438"/>
            <a:ext cx="30194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C:\Documents and Settings\ΑΧΙΛΛΕΑΣ\Τα έγγραφά μου\Οι εικόνες μου\250px-Maispflan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857375"/>
            <a:ext cx="2071687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C:\Documents and Settings\ΑΧΙΛΛΕΑΣ\Τα έγγραφά μου\Οι εικόνες μου\180px-Hordeum-barle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1857375"/>
            <a:ext cx="20002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 descr="C:\Documents and Settings\ΑΧΙΛΛΕΑΣ\Τα έγγραφά μου\Οι εικόνες μου\180px-White_bean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4929188"/>
            <a:ext cx="1714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 descr="C:\Documents and Settings\ΑΧΙΛΛΕΑΣ\Τα έγγραφά μου\Οι εικόνες μου\270px-3_types_of_lenti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714875"/>
            <a:ext cx="3429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 descr="C:\Documents and Settings\ΑΧΙΛΛΕΑΣ\Τα έγγραφά μου\Οι εικόνες μου\200px-Koeh-23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63" y="4286250"/>
            <a:ext cx="17859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8" descr="C:\Documents and Settings\ΑΧΙΛΛΕΑΣ\Τα έγγραφά μου\Οι εικόνες μου\Corn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13" y="214313"/>
            <a:ext cx="857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rgbClr val="00B050"/>
                </a:solidFill>
              </a:rPr>
              <a:t>ΑΡΩΜΑΤΙΚΑ ΦΥΤΑ</a:t>
            </a:r>
          </a:p>
        </p:txBody>
      </p:sp>
      <p:pic>
        <p:nvPicPr>
          <p:cNvPr id="36867" name="Picture 15" descr="C:\Documents and Settings\ΑΧΙΛΛΕΑΣ\Τα έγγραφά μου\Οι εικόνες μου\vasilik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71625"/>
            <a:ext cx="26939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6" descr="C:\Documents and Settings\ΑΧΙΛΛΕΑΣ\Τα έγγραφά μου\Οι εικόνες μου\rig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1428750"/>
            <a:ext cx="34766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7" descr="C:\Documents and Settings\ΑΧΙΛΛΕΑΣ\Τα έγγραφά μου\Οι εικόνες μου\thyma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071938"/>
            <a:ext cx="2643188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8" descr="C:\Documents and Settings\ΑΧΙΛΛΕΑΣ\Τα έγγραφά μου\Οι εικόνες μου\men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786188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- Ορθογώνιο"/>
          <p:cNvSpPr/>
          <p:nvPr/>
        </p:nvSpPr>
        <p:spPr>
          <a:xfrm>
            <a:off x="4714875" y="1143000"/>
            <a:ext cx="1214438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ΡΙΓΑΝΗ</a:t>
            </a:r>
          </a:p>
        </p:txBody>
      </p:sp>
      <p:sp>
        <p:nvSpPr>
          <p:cNvPr id="23" name="22 - Ορθογώνιο"/>
          <p:cNvSpPr/>
          <p:nvPr/>
        </p:nvSpPr>
        <p:spPr>
          <a:xfrm>
            <a:off x="785813" y="1143000"/>
            <a:ext cx="12858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ΔΥΟΣΜΟΣ</a:t>
            </a:r>
          </a:p>
        </p:txBody>
      </p:sp>
      <p:sp>
        <p:nvSpPr>
          <p:cNvPr id="24" name="23 - Ορθογώνιο"/>
          <p:cNvSpPr/>
          <p:nvPr/>
        </p:nvSpPr>
        <p:spPr>
          <a:xfrm>
            <a:off x="928688" y="6215063"/>
            <a:ext cx="12858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ΘΥΜΑΡΙ</a:t>
            </a:r>
          </a:p>
        </p:txBody>
      </p:sp>
      <p:sp>
        <p:nvSpPr>
          <p:cNvPr id="25" name="24 - Ορθογώνιο"/>
          <p:cNvSpPr/>
          <p:nvPr/>
        </p:nvSpPr>
        <p:spPr>
          <a:xfrm>
            <a:off x="5572125" y="6215063"/>
            <a:ext cx="12858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ΜΕΝΤΑ</a:t>
            </a:r>
          </a:p>
        </p:txBody>
      </p:sp>
      <p:pic>
        <p:nvPicPr>
          <p:cNvPr id="36875" name="Picture 3" descr="C:\Documents and Settings\ΑΧΙΛΛΕΑΣ\Τα έγγραφά μου\Οι εικόνες μου\blaa2an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63" y="357188"/>
            <a:ext cx="13017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B050"/>
                </a:solidFill>
              </a:rPr>
              <a:t>ΑΡΩΜΑΤΙΚΑ ΦΥΤΑ</a:t>
            </a:r>
          </a:p>
        </p:txBody>
      </p:sp>
      <p:pic>
        <p:nvPicPr>
          <p:cNvPr id="37891" name="Picture 2" descr="C:\Documents and Settings\ΑΧΙΛΛΕΑΣ\Τα έγγραφά μου\Οι εικόνες μου\Τ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000250"/>
            <a:ext cx="179387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 descr="C:\Documents and Settings\ΑΧΙΛΛΕΑΣ\Τα έγγραφά μου\Οι εικόνες μου\seli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928813"/>
            <a:ext cx="2071687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C:\Documents and Settings\ΑΧΙΛΛΕΑΣ\Τα έγγραφά μου\Οι εικόνες μου\skord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714500"/>
            <a:ext cx="15462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C:\Documents and Settings\ΑΧΙΛΛΕΑΣ\Τα έγγραφά μου\Οι εικόνες μου\dafn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3929063"/>
            <a:ext cx="3208337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6" descr="C:\Documents and Settings\ΑΧΙΛΛΕΑΣ\Τα έγγραφά μου\Οι εικόνες μου\vasiliko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4214813"/>
            <a:ext cx="261937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Στρογγυλεμένο ορθογώνιο"/>
          <p:cNvSpPr/>
          <p:nvPr/>
        </p:nvSpPr>
        <p:spPr>
          <a:xfrm>
            <a:off x="785813" y="1571625"/>
            <a:ext cx="1428750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ΧΑΜΟΜΗΛΙ</a:t>
            </a: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5857875" y="1285875"/>
            <a:ext cx="1428750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ΣΚΟΡΔΟ</a:t>
            </a: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3214688" y="1500188"/>
            <a:ext cx="1428750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ΣΕΛΙΝΟ</a:t>
            </a: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1357313" y="6429375"/>
            <a:ext cx="1428750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ΔΑΦΝΗ</a:t>
            </a: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5643563" y="6215063"/>
            <a:ext cx="1428750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ΒΑΣΙΛΙΚΟΣ</a:t>
            </a:r>
          </a:p>
        </p:txBody>
      </p:sp>
      <p:pic>
        <p:nvPicPr>
          <p:cNvPr id="37901" name="Picture 2" descr="C:\Documents and Settings\ΑΧΙΛΛΕΑΣ\Τα έγγραφά μου\Οι εικόνες μου\blom33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0"/>
            <a:ext cx="1333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B050"/>
                </a:solidFill>
              </a:rPr>
              <a:t>ΞΗΡΟΙ ΚΑΡΠΟΙ</a:t>
            </a:r>
          </a:p>
        </p:txBody>
      </p:sp>
      <p:pic>
        <p:nvPicPr>
          <p:cNvPr id="38915" name="Picture 2" descr="C:\Documents and Settings\ΑΧΙΛΛΕΑΣ\Τα έγγραφά μου\Οι εικόνες μου\nu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571625"/>
            <a:ext cx="61055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C:\Documents and Settings\ΑΧΙΛΛΕΑΣ\Τα έγγραφά μου\Οι εικόνες μου\doxanuts2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643063"/>
            <a:ext cx="24669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accent6"/>
                </a:solidFill>
              </a:rPr>
              <a:t>ΤΑ ΔΕΝΤΡΑ ΤΑ ΠΡΟΣΕΧΟΥΜΕ  ΔΕΝ ΤΑ ΚΟΒΟΥΜΕ</a:t>
            </a:r>
            <a:endParaRPr lang="el-GR" b="1" dirty="0">
              <a:solidFill>
                <a:schemeClr val="accent6"/>
              </a:solidFill>
            </a:endParaRPr>
          </a:p>
        </p:txBody>
      </p:sp>
      <p:pic>
        <p:nvPicPr>
          <p:cNvPr id="39939" name="Picture 2" descr="C:\Documents and Settings\ΑΧΙΛΛΕΑΣ\Τα έγγραφά μου\Οι εικόνες μου\mens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14500"/>
            <a:ext cx="25050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C:\Documents and Settings\ΑΧΙΛΛΕΑΣ\Τα έγγραφά μου\Οι εικόνες μου\tin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714625"/>
            <a:ext cx="24876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Τίτλος"/>
          <p:cNvSpPr>
            <a:spLocks noGrp="1"/>
          </p:cNvSpPr>
          <p:nvPr>
            <p:ph type="title"/>
          </p:nvPr>
        </p:nvSpPr>
        <p:spPr>
          <a:xfrm>
            <a:off x="428625" y="2928938"/>
            <a:ext cx="8229600" cy="1928812"/>
          </a:xfrm>
        </p:spPr>
        <p:txBody>
          <a:bodyPr/>
          <a:lstStyle/>
          <a:p>
            <a:pPr eaLnBrk="1" hangingPunct="1"/>
            <a:r>
              <a:rPr lang="el-GR" sz="3600" b="1" smtClean="0">
                <a:solidFill>
                  <a:srgbClr val="FF0000"/>
                </a:solidFill>
              </a:rPr>
              <a:t>ΕΥΧΑΡΙΣΤΟΥΜΕ ΓΙΑ ΤΗΝ ΠΡΟΣΟΧΗ ΣΑΣ</a:t>
            </a:r>
          </a:p>
        </p:txBody>
      </p:sp>
      <p:pic>
        <p:nvPicPr>
          <p:cNvPr id="40963" name="Picture 2" descr="C:\Documents and Settings\ΑΧΙΛΛΕΑΣ\Τα έγγραφά μου\Οι εικόνες μου\seedl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785813"/>
            <a:ext cx="16430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C:\Documents and Settings\ΑΧΙΛΛΕΑΣ\Τα έγγραφά μου\Οι εικόνες μου\07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500188"/>
            <a:ext cx="23574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Κατακόρυφος πάπυρος"/>
          <p:cNvSpPr/>
          <p:nvPr/>
        </p:nvSpPr>
        <p:spPr>
          <a:xfrm>
            <a:off x="2857500" y="4429125"/>
            <a:ext cx="4000500" cy="15716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8000" dirty="0">
                <a:latin typeface="Monotype Corsiva" pitchFamily="66" charset="0"/>
              </a:rPr>
              <a:t>Τέλος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πεξήγηση με κάτω βέλος"/>
          <p:cNvSpPr/>
          <p:nvPr/>
        </p:nvSpPr>
        <p:spPr>
          <a:xfrm>
            <a:off x="2786063" y="428625"/>
            <a:ext cx="3929062" cy="100012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dirty="0"/>
              <a:t>Π Ο Ε Σ</a:t>
            </a:r>
          </a:p>
        </p:txBody>
      </p:sp>
      <p:sp>
        <p:nvSpPr>
          <p:cNvPr id="8" name="7 - Διάγραμμα ροής: Διάτρητη ταινία"/>
          <p:cNvSpPr/>
          <p:nvPr/>
        </p:nvSpPr>
        <p:spPr>
          <a:xfrm>
            <a:off x="1214438" y="1857375"/>
            <a:ext cx="6643687" cy="164306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ΖΟΥΝ  ΣΥΝΗΘΩΣ ΕΝΑ ΧΡΟΝΟ. ΕΧΟΥΝ ΜΑΛΑΚΟ, ΠΡΑΣΙΝΟ ΒΛΑΣΤΟ</a:t>
            </a:r>
          </a:p>
        </p:txBody>
      </p:sp>
      <p:pic>
        <p:nvPicPr>
          <p:cNvPr id="16388" name="Picture 2" descr="C:\Documents and Settings\ΑΧΙΛΛΕΑΣ\Τα έγγραφά μου\Οι εικόνες μου\6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214813"/>
            <a:ext cx="318293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Documents and Settings\ΑΧΙΛΛΕΑΣ\Τα έγγραφά μου\Οι εικόνες μου\ΦΓ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3571875"/>
            <a:ext cx="2395537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C:\Documents and Settings\ΑΧΙΛΛΕΑΣ\Τα έγγραφά μου\Οι εικόνες μου\ΓΔ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3500438"/>
            <a:ext cx="22828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 descr="C:\Documents and Settings\ΑΧΙΛΛΕΑΣ\Τα έγγραφά μου\Οι εικόνες μου\Mower-BarLin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1214438"/>
            <a:ext cx="476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Στρογγυλεμένο ορθογώνιο"/>
          <p:cNvSpPr/>
          <p:nvPr/>
        </p:nvSpPr>
        <p:spPr>
          <a:xfrm>
            <a:off x="4071938" y="6357938"/>
            <a:ext cx="1500187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πανσές</a:t>
            </a: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6357938" y="6143625"/>
            <a:ext cx="1500187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ζίννια</a:t>
            </a: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928688" y="6000750"/>
            <a:ext cx="1500187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καμπανούλα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rgbClr val="FF0000"/>
                </a:solidFill>
              </a:rPr>
              <a:t>ΠΟΕΣ</a:t>
            </a:r>
          </a:p>
        </p:txBody>
      </p:sp>
      <p:sp>
        <p:nvSpPr>
          <p:cNvPr id="17411" name="AutoShape 8"/>
          <p:cNvSpPr>
            <a:spLocks noChangeArrowheads="1"/>
          </p:cNvSpPr>
          <p:nvPr/>
        </p:nvSpPr>
        <p:spPr bwMode="auto">
          <a:xfrm>
            <a:off x="285750" y="5143500"/>
            <a:ext cx="2447925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Tahoma" pitchFamily="34" charset="0"/>
              </a:rPr>
              <a:t>Χαμομήλι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3357563" y="5214938"/>
            <a:ext cx="2447925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Tahoma" pitchFamily="34" charset="0"/>
              </a:rPr>
              <a:t>Παπαρούνες</a:t>
            </a:r>
          </a:p>
        </p:txBody>
      </p:sp>
      <p:sp>
        <p:nvSpPr>
          <p:cNvPr id="17413" name="AutoShape 11"/>
          <p:cNvSpPr>
            <a:spLocks noChangeArrowheads="1"/>
          </p:cNvSpPr>
          <p:nvPr/>
        </p:nvSpPr>
        <p:spPr bwMode="auto">
          <a:xfrm>
            <a:off x="6500813" y="5286375"/>
            <a:ext cx="2447925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Tahoma" pitchFamily="34" charset="0"/>
              </a:rPr>
              <a:t>Κρίνος</a:t>
            </a:r>
          </a:p>
        </p:txBody>
      </p:sp>
      <p:pic>
        <p:nvPicPr>
          <p:cNvPr id="17414" name="Picture 2" descr="C:\Documents and Settings\ΑΧΙΛΛΕΑΣ\Τα έγγραφά μου\Οι εικόνες μου\879325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143125"/>
            <a:ext cx="30718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C:\Documents and Settings\ΑΧΙΛΛΕΑΣ\Τα έγγραφά μου\Οι εικόνες μου\lil005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071688"/>
            <a:ext cx="2309813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 descr="C:\Documents and Settings\ΑΧΙΛΛΕΑΣ\Τα έγγραφά μου\Οι εικόνες μου\xamomil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214563"/>
            <a:ext cx="26638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" descr="C:\Documents and Settings\ΑΧΙΛΛΕΑΣ\Τα έγγραφά μου\Οι εικόνες μου\daisie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75" y="428625"/>
            <a:ext cx="9810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πεξήγηση με κάτω βέλος"/>
          <p:cNvSpPr/>
          <p:nvPr/>
        </p:nvSpPr>
        <p:spPr>
          <a:xfrm>
            <a:off x="3214688" y="214313"/>
            <a:ext cx="3071812" cy="1143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dirty="0"/>
              <a:t>Θ Α Μ Ν Ο Ι</a:t>
            </a:r>
          </a:p>
        </p:txBody>
      </p:sp>
      <p:sp>
        <p:nvSpPr>
          <p:cNvPr id="5" name="4 - Διάγραμμα ροής: Έξοδος σε εκτυπωτή"/>
          <p:cNvSpPr/>
          <p:nvPr/>
        </p:nvSpPr>
        <p:spPr>
          <a:xfrm>
            <a:off x="571500" y="1500188"/>
            <a:ext cx="7500938" cy="128587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ΖΟΥΝ, ΣΥΝΗΘΩΣ, ΠΟΛΛΑ ΧΡΟΝΙΑ. ΕΧΟΥΝ ΠΟΛΛΟΥΣ ΣΚΛΗΡΟΥΣ    ΒΛΑΣΤΟΥΣ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pic>
        <p:nvPicPr>
          <p:cNvPr id="18436" name="Picture 2" descr="C:\Documents and Settings\ΑΧΙΛΛΕΑΣ\Τα έγγραφά μου\Οι εικόνες μου\Blume9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857625"/>
            <a:ext cx="19796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Documents and Settings\ΑΧΙΛΛΕΑΣ\Τα έγγραφά μου\Οι εικόνες μου\ωδ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2928938"/>
            <a:ext cx="51435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C:\Documents and Settings\ΑΧΙΛΛΕΑΣ\Τα έγγραφά μου\Οι εικόνες μου\csd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785813"/>
            <a:ext cx="4286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ΘΑΜΝΟΙ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603" name="AutoShape 11"/>
          <p:cNvSpPr>
            <a:spLocks noChangeArrowheads="1"/>
          </p:cNvSpPr>
          <p:nvPr/>
        </p:nvSpPr>
        <p:spPr bwMode="auto">
          <a:xfrm>
            <a:off x="357188" y="3929063"/>
            <a:ext cx="2447925" cy="2714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Tahoma" pitchFamily="34" charset="0"/>
              </a:rPr>
              <a:t>Αμπέλι</a:t>
            </a:r>
          </a:p>
        </p:txBody>
      </p:sp>
      <p:pic>
        <p:nvPicPr>
          <p:cNvPr id="25604" name="Picture 2" descr="C:\Documents and Settings\ΑΧΙΛΛΕΑΣ\Τα έγγραφά μου\Οι εικόνες μου\B4CAZ7M886CA4XZTGWCAQH2749CAA9SNC2CAF7IHR8CAHAMHL6CASPPS1HCAVNS6LQCAXVC2IXCA6GW210CA01M22LCAYZIY1ICA3CFTYMCA6K5Q1CCA2OOLKOCASINX29CAD0IYSFCA6V1EZGCAB15XR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928813"/>
            <a:ext cx="21955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AutoShape 8"/>
          <p:cNvSpPr>
            <a:spLocks noChangeArrowheads="1"/>
          </p:cNvSpPr>
          <p:nvPr/>
        </p:nvSpPr>
        <p:spPr bwMode="auto">
          <a:xfrm>
            <a:off x="3286125" y="3929063"/>
            <a:ext cx="2378075" cy="2968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Tahoma" pitchFamily="34" charset="0"/>
              </a:rPr>
              <a:t>Θυμάρι</a:t>
            </a:r>
          </a:p>
        </p:txBody>
      </p:sp>
      <p:pic>
        <p:nvPicPr>
          <p:cNvPr id="25606" name="Picture 3" descr="C:\Documents and Settings\ΑΧΙΛΛΕΑΣ\Τα έγγραφά μου\Οι εικόνες μου\ΧΑΧΑ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785938"/>
            <a:ext cx="2373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 descr="C:\Documents and Settings\ΑΧΙΛΛΕΑΣ\Τα έγγραφά μου\Οι εικόνες μου\fr3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5143500"/>
            <a:ext cx="178593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" descr="C:\Documents and Settings\ΑΧΙΛΛΕΑΣ\Τα έγγραφά μου\Οι εικόνες μου\200px-Vitex-agnus-castus-foli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1857375"/>
            <a:ext cx="29019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Στρογγυλεμένο ορθογώνιο"/>
          <p:cNvSpPr/>
          <p:nvPr/>
        </p:nvSpPr>
        <p:spPr>
          <a:xfrm>
            <a:off x="6500813" y="4000500"/>
            <a:ext cx="22860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tx1"/>
                </a:solidFill>
              </a:rPr>
              <a:t>Λυγαριά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πεξήγηση με κάτω βέλος"/>
          <p:cNvSpPr/>
          <p:nvPr/>
        </p:nvSpPr>
        <p:spPr>
          <a:xfrm>
            <a:off x="2071688" y="500063"/>
            <a:ext cx="4643437" cy="9286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dirty="0"/>
              <a:t>Δ Ε Ν Τ Ρ Α</a:t>
            </a:r>
          </a:p>
        </p:txBody>
      </p:sp>
      <p:sp>
        <p:nvSpPr>
          <p:cNvPr id="5" name="4 - Διάγραμμα ροής: Αρχή/τέλος εργασίας"/>
          <p:cNvSpPr/>
          <p:nvPr/>
        </p:nvSpPr>
        <p:spPr>
          <a:xfrm>
            <a:off x="928688" y="1928813"/>
            <a:ext cx="7143750" cy="121443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sz="2400">
                <a:solidFill>
                  <a:srgbClr val="FF66CC"/>
                </a:solidFill>
                <a:latin typeface="Arial" charset="0"/>
                <a:ea typeface="Times New Roman" pitchFamily="18" charset="0"/>
                <a:cs typeface="Arial" charset="0"/>
              </a:rPr>
              <a:t>ΖΟΥΝ, ΣΥΝΗΘΩΣ, ΠΟΛΛΑ ΧΡΟΝΙΑ. ΕΧΟΥΝ ΕΝΑ ΠΟΛΥ ΣΚΛΗΡΟ  ΒΛΑΣΤΟ.</a:t>
            </a:r>
          </a:p>
        </p:txBody>
      </p:sp>
      <p:pic>
        <p:nvPicPr>
          <p:cNvPr id="20484" name="Picture 3" descr="C:\Documents and Settings\ΑΧΙΛΛΕΑΣ\Τα έγγραφά μου\Οι εικόνες μου\tree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643313"/>
            <a:ext cx="29321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Documents and Settings\ΑΧΙΛΛΕΑΣ\Τα έγγραφά μου\Οι εικόνες μου\blumen0005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952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C:\Documents and Settings\ΑΧΙΛΛΕΑΣ\Τα έγγραφά μου\Οι εικόνες μου\dent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3357563"/>
            <a:ext cx="4000500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B050"/>
                </a:solidFill>
              </a:rPr>
              <a:t>              ΔΕΝΤΡΑ</a:t>
            </a:r>
          </a:p>
        </p:txBody>
      </p:sp>
      <p:sp>
        <p:nvSpPr>
          <p:cNvPr id="21507" name="AutoShape 5"/>
          <p:cNvSpPr>
            <a:spLocks noChangeArrowheads="1"/>
          </p:cNvSpPr>
          <p:nvPr/>
        </p:nvSpPr>
        <p:spPr bwMode="auto">
          <a:xfrm>
            <a:off x="6357938" y="4379913"/>
            <a:ext cx="2447925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Tahoma" pitchFamily="34" charset="0"/>
              </a:rPr>
              <a:t>Ελιά</a:t>
            </a:r>
          </a:p>
        </p:txBody>
      </p:sp>
      <p:sp>
        <p:nvSpPr>
          <p:cNvPr id="21508" name="AutoShape 8"/>
          <p:cNvSpPr>
            <a:spLocks noChangeArrowheads="1"/>
          </p:cNvSpPr>
          <p:nvPr/>
        </p:nvSpPr>
        <p:spPr bwMode="auto">
          <a:xfrm>
            <a:off x="3535363" y="4160838"/>
            <a:ext cx="2447925" cy="276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Tahoma" pitchFamily="34" charset="0"/>
              </a:rPr>
              <a:t>Αμυγδαλιά</a:t>
            </a:r>
          </a:p>
        </p:txBody>
      </p:sp>
      <p:pic>
        <p:nvPicPr>
          <p:cNvPr id="21509" name="Picture 2" descr="C:\Documents and Settings\ΑΧΙΛΛΕΑΣ\Τα έγγραφά μου\Οι εικόνες μου\TYUU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1500188"/>
            <a:ext cx="2941638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C:\Documents and Settings\ΑΧΙΛΛΕΑΣ\Τα έγγραφά μου\Οι εικόνες μου\TYUU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500188"/>
            <a:ext cx="261461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AutoShape 10"/>
          <p:cNvSpPr>
            <a:spLocks noChangeArrowheads="1"/>
          </p:cNvSpPr>
          <p:nvPr/>
        </p:nvSpPr>
        <p:spPr bwMode="auto">
          <a:xfrm>
            <a:off x="539750" y="4164013"/>
            <a:ext cx="2447925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Tahoma" pitchFamily="34" charset="0"/>
              </a:rPr>
              <a:t>Πεύκο</a:t>
            </a:r>
          </a:p>
        </p:txBody>
      </p:sp>
      <p:pic>
        <p:nvPicPr>
          <p:cNvPr id="21512" name="Picture 4" descr="C:\Documents and Settings\ΑΧΙΛΛΕΑΣ\Τα έγγραφά μου\Οι εικόνες μου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525588"/>
            <a:ext cx="242887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" descr="C:\Documents and Settings\ΑΧΙΛΛΕΑΣ\Τα έγγραφά μου\Οι εικόνες μου\palmeira0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214313"/>
            <a:ext cx="12239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αινία προς τα κάτω"/>
          <p:cNvSpPr/>
          <p:nvPr/>
        </p:nvSpPr>
        <p:spPr>
          <a:xfrm>
            <a:off x="1214438" y="357188"/>
            <a:ext cx="6500812" cy="121443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/>
              <a:t>ΕΙΔΗ   ΦΥΤΩΝ</a:t>
            </a:r>
          </a:p>
        </p:txBody>
      </p:sp>
      <p:sp>
        <p:nvSpPr>
          <p:cNvPr id="5" name="4 - Επεξήγηση με παραλληλόγραμμο"/>
          <p:cNvSpPr/>
          <p:nvPr/>
        </p:nvSpPr>
        <p:spPr>
          <a:xfrm>
            <a:off x="857250" y="2000250"/>
            <a:ext cx="2357438" cy="78581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>
                <a:solidFill>
                  <a:srgbClr val="FFC000"/>
                </a:solidFill>
              </a:rPr>
              <a:t>ΦΥΛΛΟΒΟΛΑ</a:t>
            </a:r>
          </a:p>
        </p:txBody>
      </p:sp>
      <p:sp>
        <p:nvSpPr>
          <p:cNvPr id="6" name="5 - Επεξήγηση με παραλληλόγραμμο"/>
          <p:cNvSpPr/>
          <p:nvPr/>
        </p:nvSpPr>
        <p:spPr>
          <a:xfrm>
            <a:off x="5072063" y="2071688"/>
            <a:ext cx="2857500" cy="85725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>
                <a:solidFill>
                  <a:srgbClr val="FFC000"/>
                </a:solidFill>
              </a:rPr>
              <a:t>ΑΕΙΘΑΛΗ</a:t>
            </a:r>
          </a:p>
        </p:txBody>
      </p:sp>
      <p:pic>
        <p:nvPicPr>
          <p:cNvPr id="22533" name="Picture 2" descr="C:\Documents and Settings\ΑΧΙΛΛΕΑΣ\Τα έγγραφά μου\Οι εικόνες μου\baum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9289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C:\Documents and Settings\ΑΧΙΛΛΕΑΣ\Τα έγγραφά μου\Οι εικόνες μου\bomen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3143250"/>
            <a:ext cx="29289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4857750" y="5715000"/>
            <a:ext cx="4286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2800" b="1">
                <a:latin typeface="Times New Roman" pitchFamily="18" charset="0"/>
                <a:cs typeface="Times New Roman" pitchFamily="18" charset="0"/>
              </a:rPr>
              <a:t>Φυτά  με πράσινα               φύλλα  όλο  το χρόνο</a:t>
            </a:r>
            <a:endParaRPr lang="el-GR" sz="2800" b="1"/>
          </a:p>
        </p:txBody>
      </p:sp>
      <p:sp>
        <p:nvSpPr>
          <p:cNvPr id="22536" name="9 - Ορθογώνιο"/>
          <p:cNvSpPr>
            <a:spLocks noChangeArrowheads="1"/>
          </p:cNvSpPr>
          <p:nvPr/>
        </p:nvSpPr>
        <p:spPr bwMode="auto">
          <a:xfrm>
            <a:off x="214313" y="5287963"/>
            <a:ext cx="3429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latin typeface="Calibri" pitchFamily="34" charset="0"/>
              </a:rPr>
              <a:t>Τα φυτά που</a:t>
            </a:r>
          </a:p>
          <a:p>
            <a:r>
              <a:rPr lang="el-GR" sz="2400" b="1">
                <a:latin typeface="Calibri" pitchFamily="34" charset="0"/>
              </a:rPr>
              <a:t>ρίχνουν τα</a:t>
            </a:r>
          </a:p>
          <a:p>
            <a:r>
              <a:rPr lang="el-GR" sz="2400" b="1">
                <a:latin typeface="Calibri" pitchFamily="34" charset="0"/>
              </a:rPr>
              <a:t>φύλλα τους το</a:t>
            </a:r>
          </a:p>
          <a:p>
            <a:r>
              <a:rPr lang="el-GR" sz="2400" b="1">
                <a:latin typeface="Calibri" pitchFamily="34" charset="0"/>
              </a:rPr>
              <a:t>φθινόπωρο</a:t>
            </a:r>
            <a:endParaRPr lang="el-GR" sz="2400">
              <a:latin typeface="Calibri" pitchFamily="34" charset="0"/>
            </a:endParaRPr>
          </a:p>
        </p:txBody>
      </p:sp>
      <p:pic>
        <p:nvPicPr>
          <p:cNvPr id="22537" name="Picture 5" descr="C:\Documents and Settings\ΑΧΙΛΛΕΑΣ\Τα έγγραφά μου\Οι εικόνες μου\coconut8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14313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272</Words>
  <Application>Microsoft Office PowerPoint</Application>
  <PresentationFormat>Προβολή στην οθόνη (4:3)</PresentationFormat>
  <Paragraphs>117</Paragraphs>
  <Slides>26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Πρότυπο σχεδίασης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7" baseType="lpstr">
      <vt:lpstr>Arial</vt:lpstr>
      <vt:lpstr>Calibri</vt:lpstr>
      <vt:lpstr>Times New Roman</vt:lpstr>
      <vt:lpstr>Tahoma</vt:lpstr>
      <vt:lpstr>Verdana</vt:lpstr>
      <vt:lpstr>Arial Black</vt:lpstr>
      <vt:lpstr>Wingdings</vt:lpstr>
      <vt:lpstr>Monotype Corsiva</vt:lpstr>
      <vt:lpstr>Θέμα του Office</vt:lpstr>
      <vt:lpstr>Θέμα του Office</vt:lpstr>
      <vt:lpstr>CorelDRAW</vt:lpstr>
      <vt:lpstr>ΤΑ ΦΥΤΑ</vt:lpstr>
      <vt:lpstr>ΚΑΤΗΓΟΡΙΕΣ  ΦΥΤΩΝ</vt:lpstr>
      <vt:lpstr>Διαφάνεια 3</vt:lpstr>
      <vt:lpstr>ΠΟΕΣ</vt:lpstr>
      <vt:lpstr>Διαφάνεια 5</vt:lpstr>
      <vt:lpstr>ΘΑΜΝΟΙ</vt:lpstr>
      <vt:lpstr>Διαφάνεια 7</vt:lpstr>
      <vt:lpstr>              ΔΕΝΤΡΑ</vt:lpstr>
      <vt:lpstr>Διαφάνεια 9</vt:lpstr>
      <vt:lpstr>Διαφάνεια 10</vt:lpstr>
      <vt:lpstr>ΠΑΡΑΓΩΓΗ ΤΡΟΦΗΣ -  ΦΩΤΟΣΥΝΘΕΣΗ</vt:lpstr>
      <vt:lpstr>ΦΥΛΛΑ</vt:lpstr>
      <vt:lpstr>Διαφάνεια 13</vt:lpstr>
      <vt:lpstr>ΤΑ  ΜΕΡΗ ΤΟΥ ΦΥΤΟΥ</vt:lpstr>
      <vt:lpstr>Διαφάνεια 15</vt:lpstr>
      <vt:lpstr>Τι μας προσφέρουν τα φυτά;</vt:lpstr>
      <vt:lpstr>ΤΡΟΦΙΚΗ  ΑΛΥΣΙΔΑ</vt:lpstr>
      <vt:lpstr>ΤΑ ΦΥΤΑ ΣΤΗ ΔΙΑΤΡΟΦΗ ΜΑΣ</vt:lpstr>
      <vt:lpstr>ΦΡΟΥΤΑ</vt:lpstr>
      <vt:lpstr>ΛΑΧΑΝΙΚΑ</vt:lpstr>
      <vt:lpstr>ΔΗΜΗΤΡΙΑΚΑ</vt:lpstr>
      <vt:lpstr>ΑΡΩΜΑΤΙΚΑ ΦΥΤΑ</vt:lpstr>
      <vt:lpstr>ΑΡΩΜΑΤΙΚΑ ΦΥΤΑ</vt:lpstr>
      <vt:lpstr>ΞΗΡΟΙ ΚΑΡΠΟΙ</vt:lpstr>
      <vt:lpstr>ΤΑ ΔΕΝΤΡΑ ΤΑ ΠΡΟΣΕΧΟΥΜΕ  ΔΕΝ ΤΑ ΚΟΒΟΥΜΕ</vt:lpstr>
      <vt:lpstr>ΕΥΧΑΡΙΣΤΟΥΜΕ ΓΙΑ ΤΗΝ ΠΡΟΣΟΧΗ ΣΑΣ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ΦΥΤΑ</dc:title>
  <dc:creator>ΑΧΙΛΛΕΑΣ</dc:creator>
  <cp:lastModifiedBy>N/A</cp:lastModifiedBy>
  <cp:revision>53</cp:revision>
  <dcterms:created xsi:type="dcterms:W3CDTF">2010-05-16T11:25:50Z</dcterms:created>
  <dcterms:modified xsi:type="dcterms:W3CDTF">2012-03-05T21:28:26Z</dcterms:modified>
</cp:coreProperties>
</file>